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304" r:id="rId2"/>
    <p:sldId id="289" r:id="rId3"/>
    <p:sldId id="320" r:id="rId4"/>
    <p:sldId id="321" r:id="rId5"/>
    <p:sldId id="322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500" autoAdjust="0"/>
  </p:normalViewPr>
  <p:slideViewPr>
    <p:cSldViewPr snapToGrid="0">
      <p:cViewPr>
        <p:scale>
          <a:sx n="75" d="100"/>
          <a:sy n="75" d="100"/>
        </p:scale>
        <p:origin x="1368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4DE02-9CA1-4CF3-A60B-4313D6616C99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3B125C-3C88-4CF2-B4EA-736C00028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A8831-28CA-4F80-93EA-34887CD03C2B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FA1AB-0071-4E05-85F4-433B6F96AD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03D03-CB1D-4453-836C-4A676CFCC69D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6873CE-5B05-47F7-B523-EB29DDC799C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C:\Users\Administrator\Desktop\同济图片\微信图片_2019122716144243.png微信图片_201912271614424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6402705" cy="3932555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sp>
        <p:nvSpPr>
          <p:cNvPr id="23" name="矩形 22"/>
          <p:cNvSpPr/>
          <p:nvPr/>
        </p:nvSpPr>
        <p:spPr>
          <a:xfrm>
            <a:off x="4491355" y="2273300"/>
            <a:ext cx="4531995" cy="1107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Creational Pattern: </a:t>
            </a:r>
          </a:p>
          <a:p>
            <a:pPr eaLnBrk="1" hangingPunct="1">
              <a:defRPr/>
            </a:pPr>
            <a:r>
              <a:rPr lang="en-US" altLang="zh-CN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Factory Pattern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3236753" y="2335250"/>
            <a:ext cx="925071" cy="925071"/>
            <a:chOff x="3613705" y="2612219"/>
            <a:chExt cx="1495676" cy="1495676"/>
          </a:xfrm>
        </p:grpSpPr>
        <p:sp>
          <p:nvSpPr>
            <p:cNvPr id="38" name="矩形 37"/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9" name="MH_Others_1"/>
            <p:cNvSpPr txBox="1"/>
            <p:nvPr>
              <p:custDataLst>
                <p:tags r:id="rId1"/>
              </p:custDataLst>
            </p:nvPr>
          </p:nvSpPr>
          <p:spPr>
            <a:xfrm>
              <a:off x="3734451" y="2833127"/>
              <a:ext cx="1258866" cy="1007176"/>
            </a:xfrm>
            <a:prstGeom prst="rect">
              <a:avLst/>
            </a:prstGeom>
            <a:no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4050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00</a:t>
              </a:r>
              <a:endParaRPr lang="zh-CN" altLang="en-US" sz="4050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直角三角形 1"/>
          <p:cNvSpPr/>
          <p:nvPr/>
        </p:nvSpPr>
        <p:spPr>
          <a:xfrm rot="10800000" flipH="1">
            <a:off x="0" y="0"/>
            <a:ext cx="6737985" cy="3932555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fallOve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582"/>
            <a:ext cx="4587474" cy="3500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Creational Pattern: Factory Pattern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3879" y="764540"/>
            <a:ext cx="3647173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charset="0"/>
                <a:cs typeface="Times New Roman" panose="02020603050405020304" charset="0"/>
              </a:rPr>
              <a:t>Card Creation System Refactoring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563880" y="1582420"/>
            <a:ext cx="2978785" cy="1922145"/>
          </a:xfrm>
          <a:prstGeom prst="roundRect">
            <a:avLst>
              <a:gd name="adj" fmla="val 86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333875" y="1122045"/>
            <a:ext cx="4378325" cy="2542540"/>
          </a:xfrm>
          <a:prstGeom prst="roundRect">
            <a:avLst>
              <a:gd name="adj" fmla="val 86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86105" y="158242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Overview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08000" y="370776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Issue Before Refactoring</a:t>
            </a: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652145" y="1932305"/>
            <a:ext cx="1092200" cy="1270"/>
          </a:xfrm>
          <a:prstGeom prst="line">
            <a:avLst/>
          </a:prstGeom>
          <a:ln w="12700" cmpd="sng">
            <a:solidFill>
              <a:schemeClr val="tx2"/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86105" y="4085590"/>
            <a:ext cx="2852420" cy="5080"/>
          </a:xfrm>
          <a:prstGeom prst="line">
            <a:avLst/>
          </a:prstGeom>
          <a:ln w="12700" cmpd="sng">
            <a:solidFill>
              <a:schemeClr val="tx2"/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7795260" y="1148715"/>
            <a:ext cx="9169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Before</a:t>
            </a:r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7538720" y="1501775"/>
            <a:ext cx="1092200" cy="127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86105" y="1961515"/>
            <a:ext cx="26752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  <a:t>Eliminates the need for a central "switch-case" factory by using</a:t>
            </a:r>
            <a:br>
              <a:rPr lang="en-US" altLang="zh-CN" dirty="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altLang="zh-CN" b="1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Self-Registering Factory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08000" y="4100195"/>
            <a:ext cx="8017510" cy="9290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latin typeface="Times New Roman" panose="02020603050405020304" charset="0"/>
                <a:cs typeface="Times New Roman" panose="02020603050405020304" charset="0"/>
              </a:rPr>
              <a:t>1.</a:t>
            </a:r>
            <a:r>
              <a:rPr lang="en-US" altLang="zh-CN" sz="1400" b="1" dirty="0">
                <a:latin typeface="Times New Roman" panose="02020603050405020304" charset="0"/>
                <a:cs typeface="Times New Roman" panose="02020603050405020304" charset="0"/>
              </a:rPr>
              <a:t> Violation of Open/Closed Principle (OCP)</a:t>
            </a:r>
            <a:r>
              <a:rPr lang="en-US" altLang="zh-CN" sz="1400" dirty="0">
                <a:latin typeface="Times New Roman" panose="02020603050405020304" charset="0"/>
                <a:cs typeface="Times New Roman" panose="02020603050405020304" charset="0"/>
              </a:rPr>
              <a:t>: The factory class grows indefinitely as new content is added.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Times New Roman" panose="02020603050405020304" charset="0"/>
                <a:cs typeface="Times New Roman" panose="02020603050405020304" charset="0"/>
              </a:rPr>
              <a:t>2.</a:t>
            </a:r>
            <a:r>
              <a:rPr lang="en-US" altLang="zh-CN" sz="1400" b="1" dirty="0">
                <a:latin typeface="Times New Roman" panose="02020603050405020304" charset="0"/>
                <a:cs typeface="Times New Roman" panose="02020603050405020304" charset="0"/>
              </a:rPr>
              <a:t> High Coupling</a:t>
            </a:r>
            <a:r>
              <a:rPr lang="en-US" altLang="zh-CN" sz="1400" dirty="0">
                <a:latin typeface="Times New Roman" panose="02020603050405020304" charset="0"/>
                <a:cs typeface="Times New Roman" panose="02020603050405020304" charset="0"/>
              </a:rPr>
              <a:t>: Any change might trigger a recompilation of  all clients.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Times New Roman" panose="02020603050405020304" charset="0"/>
                <a:cs typeface="Times New Roman" panose="02020603050405020304" charset="0"/>
              </a:rPr>
              <a:t>3.</a:t>
            </a:r>
            <a:r>
              <a:rPr lang="en-US" altLang="zh-CN" sz="1400" b="1" dirty="0">
                <a:latin typeface="Times New Roman" panose="02020603050405020304" charset="0"/>
                <a:cs typeface="Times New Roman" panose="02020603050405020304" charset="0"/>
              </a:rPr>
              <a:t> Maintenance Nightmare</a:t>
            </a:r>
            <a:r>
              <a:rPr lang="en-US" altLang="zh-CN" sz="1400" dirty="0">
                <a:latin typeface="Times New Roman" panose="02020603050405020304" charset="0"/>
                <a:cs typeface="Times New Roman" panose="02020603050405020304" charset="0"/>
              </a:rPr>
              <a:t>: Logic is prone to errors (typos in string matching inside the huge if-else block).</a:t>
            </a:r>
          </a:p>
        </p:txBody>
      </p:sp>
      <p:pic>
        <p:nvPicPr>
          <p:cNvPr id="20" name="内容占位符 1" descr="timg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16E6088-8141-B471-C595-A8EDCD7CF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5315" y="1668411"/>
            <a:ext cx="4132580" cy="14498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fallOver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4" y="166582"/>
            <a:ext cx="4796973" cy="3500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Creational Pattern: Factory Pattern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6105" y="565785"/>
            <a:ext cx="1960245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UML Changes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412750" y="3930015"/>
            <a:ext cx="8779510" cy="1321435"/>
            <a:chOff x="800" y="5839"/>
            <a:chExt cx="13826" cy="2081"/>
          </a:xfrm>
        </p:grpSpPr>
        <p:sp>
          <p:nvSpPr>
            <p:cNvPr id="9" name="文本框 8"/>
            <p:cNvSpPr txBox="1"/>
            <p:nvPr/>
          </p:nvSpPr>
          <p:spPr>
            <a:xfrm>
              <a:off x="800" y="5839"/>
              <a:ext cx="480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altLang="zh-CN" b="1" dirty="0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Refactor Overview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923" y="6434"/>
              <a:ext cx="4492" cy="8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800" y="6457"/>
              <a:ext cx="13826" cy="14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1.</a:t>
              </a:r>
              <a:r>
                <a:rPr lang="en-US" altLang="zh-CN" sz="1400" b="1" dirty="0">
                  <a:latin typeface="Times New Roman" panose="02020603050405020304" charset="0"/>
                  <a:cs typeface="Times New Roman" panose="02020603050405020304" charset="0"/>
                </a:rPr>
                <a:t> Decoupled Architecture</a:t>
              </a: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: Replaced the monolithic "switch-case" factory with a dynamic Registry Map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2.</a:t>
              </a:r>
              <a:r>
                <a:rPr lang="en-US" altLang="zh-CN" sz="1400" b="1" dirty="0">
                  <a:latin typeface="Times New Roman" panose="02020603050405020304" charset="0"/>
                  <a:cs typeface="Times New Roman" panose="02020603050405020304" charset="0"/>
                </a:rPr>
                <a:t> Auto-Registration</a:t>
              </a: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: Implemented a macro-based system where new cards automatically register themselves at startup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12775" y="1071245"/>
            <a:ext cx="2791460" cy="2858135"/>
            <a:chOff x="888" y="2492"/>
            <a:chExt cx="4835" cy="3027"/>
          </a:xfrm>
        </p:grpSpPr>
        <p:sp>
          <p:nvSpPr>
            <p:cNvPr id="6" name="圆角矩形 5"/>
            <p:cNvSpPr/>
            <p:nvPr/>
          </p:nvSpPr>
          <p:spPr>
            <a:xfrm>
              <a:off x="888" y="2492"/>
              <a:ext cx="4691" cy="3027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23" y="2509"/>
              <a:ext cx="4800" cy="3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Before</a:t>
              </a:r>
            </a:p>
          </p:txBody>
        </p:sp>
        <p:cxnSp>
          <p:nvCxnSpPr>
            <p:cNvPr id="11" name="直接连接符 10"/>
            <p:cNvCxnSpPr/>
            <p:nvPr/>
          </p:nvCxnSpPr>
          <p:spPr>
            <a:xfrm flipV="1">
              <a:off x="1027" y="2855"/>
              <a:ext cx="1720" cy="2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4600575" y="932815"/>
            <a:ext cx="4112260" cy="3329940"/>
            <a:chOff x="6825" y="1582"/>
            <a:chExt cx="7005" cy="4043"/>
          </a:xfrm>
        </p:grpSpPr>
        <p:sp>
          <p:nvSpPr>
            <p:cNvPr id="7" name="圆角矩形 6"/>
            <p:cNvSpPr/>
            <p:nvPr/>
          </p:nvSpPr>
          <p:spPr>
            <a:xfrm>
              <a:off x="6825" y="1621"/>
              <a:ext cx="6895" cy="400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2386" y="1582"/>
              <a:ext cx="1444" cy="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After</a:t>
              </a: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270" y="1973"/>
              <a:ext cx="1322" cy="2"/>
            </a:xfrm>
            <a:prstGeom prst="line">
              <a:avLst/>
            </a:prstGeom>
            <a:ln w="12700" cmpd="sng">
              <a:solidFill>
                <a:schemeClr val="accent1">
                  <a:shade val="50000"/>
                </a:schemeClr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CCB5CC5A-5C0F-20E8-927D-BA2353E465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645"/>
          <a:stretch>
            <a:fillRect/>
          </a:stretch>
        </p:blipFill>
        <p:spPr>
          <a:xfrm>
            <a:off x="803039" y="1522925"/>
            <a:ext cx="2151749" cy="233907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36F1072-1CC9-AD38-B91E-B57399D3D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93" r="28974"/>
          <a:stretch>
            <a:fillRect/>
          </a:stretch>
        </p:blipFill>
        <p:spPr>
          <a:xfrm>
            <a:off x="4696568" y="1493763"/>
            <a:ext cx="3834657" cy="2295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fallOver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4" y="166582"/>
            <a:ext cx="4960453" cy="3500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Creational Pattern: Factory Pattern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6105" y="565785"/>
            <a:ext cx="2757170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Detailed implementation</a:t>
            </a:r>
          </a:p>
        </p:txBody>
      </p: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613410" y="1099820"/>
            <a:ext cx="3958590" cy="3877098"/>
          </a:xfrm>
          <a:prstGeom prst="roundRect">
            <a:avLst>
              <a:gd name="adj" fmla="val 86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33616" y="1111849"/>
            <a:ext cx="2771140" cy="36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1. The Registry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693658" y="1447235"/>
            <a:ext cx="2608913" cy="0"/>
          </a:xfrm>
          <a:prstGeom prst="line">
            <a:avLst/>
          </a:prstGeom>
          <a:ln w="12700" cmpd="sng">
            <a:solidFill>
              <a:schemeClr val="tx2"/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/>
        </p:nvSpPr>
        <p:spPr>
          <a:xfrm>
            <a:off x="4864100" y="1111850"/>
            <a:ext cx="3691890" cy="2850550"/>
          </a:xfrm>
          <a:prstGeom prst="roundRect">
            <a:avLst>
              <a:gd name="adj" fmla="val 86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885636" y="1120772"/>
            <a:ext cx="2953512" cy="36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2. The Registration Macro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4949629" y="1479448"/>
            <a:ext cx="2780608" cy="0"/>
          </a:xfrm>
          <a:prstGeom prst="line">
            <a:avLst/>
          </a:prstGeom>
          <a:ln w="12700" cmpd="sng">
            <a:solidFill>
              <a:schemeClr val="tx2"/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BE25C0BC-4E16-BC03-4B33-2317B463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818" y="1558600"/>
            <a:ext cx="3312440" cy="3318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FAAE19C0-28E4-5ADE-8B35-DB8DA0022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9630" y="1749532"/>
            <a:ext cx="3433006" cy="18860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fallOver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582"/>
            <a:ext cx="4810058" cy="3500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Creational Pattern: Factory Pattern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4906645" y="709295"/>
            <a:ext cx="3691890" cy="4059555"/>
            <a:chOff x="888" y="2492"/>
            <a:chExt cx="6000" cy="3334"/>
          </a:xfrm>
        </p:grpSpPr>
        <p:sp>
          <p:nvSpPr>
            <p:cNvPr id="4" name="圆角矩形 3"/>
            <p:cNvSpPr/>
            <p:nvPr/>
          </p:nvSpPr>
          <p:spPr>
            <a:xfrm>
              <a:off x="888" y="2492"/>
              <a:ext cx="6000" cy="333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23" y="2509"/>
              <a:ext cx="4800" cy="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Future Extensions</a:t>
              </a: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027" y="2792"/>
              <a:ext cx="4519" cy="0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565150" y="764540"/>
            <a:ext cx="4096385" cy="3672205"/>
            <a:chOff x="800" y="5839"/>
            <a:chExt cx="15483" cy="2346"/>
          </a:xfrm>
        </p:grpSpPr>
        <p:sp>
          <p:nvSpPr>
            <p:cNvPr id="9" name="文本框 8"/>
            <p:cNvSpPr txBox="1"/>
            <p:nvPr/>
          </p:nvSpPr>
          <p:spPr>
            <a:xfrm>
              <a:off x="800" y="5839"/>
              <a:ext cx="8571" cy="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Advantages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 flipV="1">
              <a:off x="1142" y="6074"/>
              <a:ext cx="4242" cy="4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872" y="6113"/>
              <a:ext cx="15411" cy="207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r>
                <a:rPr lang="en-US" altLang="zh-CN" sz="1400" b="1" dirty="0">
                  <a:latin typeface="Times New Roman" panose="02020603050405020304" charset="0"/>
                  <a:cs typeface="Times New Roman" panose="02020603050405020304" charset="0"/>
                </a:rPr>
                <a:t> OCP Compliance</a:t>
              </a:r>
              <a:endParaRPr lang="en-US" altLang="zh-CN" sz="1400" dirty="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Add new cards without ever modifying the existing factory code.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2 </a:t>
              </a:r>
              <a:r>
                <a:rPr lang="en-US" altLang="zh-CN" sz="1400" b="1" dirty="0">
                  <a:latin typeface="Times New Roman" panose="02020603050405020304" charset="0"/>
                  <a:cs typeface="Times New Roman" panose="02020603050405020304" charset="0"/>
                </a:rPr>
                <a:t>Decoupling</a:t>
              </a:r>
              <a:endParaRPr lang="en-US" altLang="zh-CN" sz="1400" dirty="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Factory has zero compile-time dependencies on concrete card classes.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400" b="1" dirty="0">
                  <a:latin typeface="Times New Roman" panose="02020603050405020304" charset="0"/>
                  <a:cs typeface="Times New Roman" panose="02020603050405020304" charset="0"/>
                </a:rPr>
                <a:t>3 Zero Conflicts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Eliminates merge conflicts by removing the central "switch-case" file. 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400" b="1" dirty="0">
                  <a:latin typeface="Times New Roman" panose="02020603050405020304" charset="0"/>
                  <a:cs typeface="Times New Roman" panose="02020603050405020304" charset="0"/>
                </a:rPr>
                <a:t>4 Ease of Extension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400" dirty="0">
                  <a:latin typeface="Times New Roman" panose="02020603050405020304" charset="0"/>
                  <a:cs typeface="Times New Roman" panose="02020603050405020304" charset="0"/>
                </a:rPr>
                <a:t>Developers simply add one macro line to register new content. </a:t>
              </a:r>
            </a:p>
            <a:p>
              <a:pPr>
                <a:lnSpc>
                  <a:spcPct val="120000"/>
                </a:lnSpc>
              </a:pPr>
              <a:endParaRPr lang="en-US" altLang="zh-CN" sz="1400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906F152A-533A-3936-C3B3-F0DDC1C6B916}"/>
              </a:ext>
            </a:extLst>
          </p:cNvPr>
          <p:cNvSpPr txBox="1"/>
          <p:nvPr/>
        </p:nvSpPr>
        <p:spPr>
          <a:xfrm>
            <a:off x="5080003" y="1262501"/>
            <a:ext cx="3302631" cy="845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latin typeface="Times New Roman" panose="02020603050405020304" charset="0"/>
                <a:cs typeface="Times New Roman" panose="02020603050405020304" charset="0"/>
              </a:rPr>
              <a:t>Adding a new card now requires </a:t>
            </a:r>
            <a:r>
              <a:rPr lang="en-US" altLang="zh-CN" sz="1400" b="1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0 changes </a:t>
            </a:r>
            <a:r>
              <a:rPr lang="en-US" altLang="zh-CN" sz="1400" dirty="0">
                <a:latin typeface="Times New Roman" panose="02020603050405020304" charset="0"/>
                <a:cs typeface="Times New Roman" panose="02020603050405020304" charset="0"/>
              </a:rPr>
              <a:t>to the Factory or Registry. You simply add the macro in your implementation file.</a:t>
            </a:r>
            <a:endParaRPr lang="zh-CN" altLang="en-US" sz="1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10D16EF-2862-3F01-7185-44144F295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9153" y="2450683"/>
            <a:ext cx="3266874" cy="1430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fallOver"/>
      </p:transition>
    </mc:Choice>
    <mc:Fallback xmlns="">
      <p:transition spd="slow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Office 主题​​">
  <a:themeElements>
    <a:clrScheme name="自定义 33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113051"/>
      </a:accent1>
      <a:accent2>
        <a:srgbClr val="FF9900"/>
      </a:accent2>
      <a:accent3>
        <a:srgbClr val="113051"/>
      </a:accent3>
      <a:accent4>
        <a:srgbClr val="F49100"/>
      </a:accent4>
      <a:accent5>
        <a:srgbClr val="113051"/>
      </a:accent5>
      <a:accent6>
        <a:srgbClr val="F49100"/>
      </a:accent6>
      <a:hlink>
        <a:srgbClr val="F49100"/>
      </a:hlink>
      <a:folHlink>
        <a:srgbClr val="85DFD0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</TotalTime>
  <Words>246</Words>
  <Application>Microsoft Office PowerPoint</Application>
  <PresentationFormat>全屏显示(16:9)</PresentationFormat>
  <Paragraphs>40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404 Unknown</cp:lastModifiedBy>
  <cp:revision>82</cp:revision>
  <dcterms:created xsi:type="dcterms:W3CDTF">2017-10-23T09:25:00Z</dcterms:created>
  <dcterms:modified xsi:type="dcterms:W3CDTF">2025-12-02T11:30:42Z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83335F87641145D19EF4E2D16B4FA90D_12</vt:lpwstr>
  </property>
</Properties>
</file>

<file path=docProps/thumbnail.jpeg>
</file>